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97" r:id="rId3"/>
    <p:sldId id="643" r:id="rId5"/>
    <p:sldId id="628" r:id="rId6"/>
    <p:sldId id="598" r:id="rId7"/>
    <p:sldId id="609" r:id="rId8"/>
    <p:sldId id="627" r:id="rId9"/>
    <p:sldId id="600" r:id="rId10"/>
    <p:sldId id="650" r:id="rId11"/>
    <p:sldId id="651" r:id="rId12"/>
    <p:sldId id="652" r:id="rId13"/>
    <p:sldId id="653" r:id="rId14"/>
    <p:sldId id="655" r:id="rId15"/>
    <p:sldId id="654" r:id="rId16"/>
    <p:sldId id="656" r:id="rId17"/>
    <p:sldId id="657" r:id="rId18"/>
    <p:sldId id="612"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299"/>
    <a:srgbClr val="001E67"/>
    <a:srgbClr val="4B7FA7"/>
    <a:srgbClr val="1B6AA3"/>
    <a:srgbClr val="000000"/>
    <a:srgbClr val="2B3340"/>
    <a:srgbClr val="4271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75" d="100"/>
          <a:sy n="75" d="100"/>
        </p:scale>
        <p:origin x="1170" y="720"/>
      </p:cViewPr>
      <p:guideLst>
        <p:guide pos="2854"/>
        <p:guide orient="horz" pos="162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微软雅黑" panose="020B0503020204020204" pitchFamily="34" charset="-122"/>
              </a:defRPr>
            </a:lvl1pPr>
          </a:lstStyle>
          <a:p>
            <a:fld id="{8AADD754-F49E-4351-AAFE-19D83F43501C}"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B78F6036-E835-44CB-A25A-34C755DFD5D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By plotting the line graphs corresponding to R2 for different numbers of variables, we found that a linear model constructed with three or four variables was better. We then tried to construct Model 1, Model 2, and Model 3 using 2, 3, and 4 variables respectively.By comparing their R-squared values AIC, and BIC we found that it is still best to use the model with all variables. Therefore, in the linear model, we kept Model3 for the subsequent cross-sectional comparison of the models.</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working principle of KNN is based on finding out the nearest neighbors of a sample and predicting the class or value of that sample based on those neighbors. The distance metric we use here is Euclidean distance. In our regression task, the KNN model calculates the average or weighted average of the output values of the K neighbors as the predicted values.</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 random forest consists of multiple decision trees. Each decision tree is a simple predictive model that makes decisions by dividing the data set into different branches. Each node of the decision tree is a test of an attribute, each branch represents a result of the test, and the leaf nodes of the tree represent the final decision or output values.</a:t>
            </a:r>
            <a:r>
              <a:rPr lang="en-US" altLang="zh-CN"/>
              <a:t> In the course of the experiments, </a:t>
            </a:r>
            <a:r>
              <a:rPr lang="en-US" altLang="zh-CN"/>
              <a:t>I used the k-fold method to avoid overfitting.</a:t>
            </a:r>
            <a:endParaRPr lang="en-US" altLang="zh-CN"/>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XGBoost is based on the Gradient Boosting algorithm, which corrects the prediction error of the previous step by iteratively adding new decision trees.</a:t>
            </a:r>
            <a:r>
              <a:rPr lang="en-US" altLang="zh-CN"/>
              <a:t> The tree added in each iteration is designed to reduce the residuals from the previous step</a:t>
            </a:r>
            <a:endParaRPr lang="en-US" altLang="zh-CN"/>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BDD7CB-7B5F-4BF0-AEC3-F52025458A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order to further investigate the reasons for the change in trend, we visualize the trend of CO2 Damage data for each of the three countries.</a:t>
            </a:r>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With the two line graphs we find that CO2 emissions and CO2 Damage for the United States and the Russian Federation are rising steadily or almost unchanged, but that China's CO2 emissions have increased dramatically since 2000.The main reason for a certain downward trend in 2009 is that the data for all three countries are lower than the fitted curves in that year. Therefore an overall downward trend is also observed in the quadrant plot.</a:t>
            </a:r>
            <a:r>
              <a:rPr lang="en-US" altLang="zh-CN"/>
              <a:t> Since the inflection point of China's evolutionary trend is located between 2000 and 2004, we intercepted China's CO2-related data from 1995 to 2005 for further study.</a:t>
            </a:r>
            <a:endParaRPr lang="en-US" altLang="zh-CN"/>
          </a:p>
        </p:txBody>
      </p:sp>
      <p:sp>
        <p:nvSpPr>
          <p:cNvPr id="4" name="灯片编号占位符 3"/>
          <p:cNvSpPr>
            <a:spLocks noGrp="1"/>
          </p:cNvSpPr>
          <p:nvPr>
            <p:ph type="sldNum" sz="quarter" idx="10"/>
          </p:nvPr>
        </p:nvSpPr>
        <p:spPr/>
        <p:txBody>
          <a:bodyPr/>
          <a:lstStyle/>
          <a:p>
            <a:fld id="{A26B02EC-97C0-4E19-AA45-E904FCC1D11E}" type="slidenum">
              <a:rPr lang="en-GB" smtClean="0">
                <a:solidFill>
                  <a:prstClr val="black"/>
                </a:solidFill>
              </a:rPr>
            </a:fld>
            <a:endParaRPr lang="en-GB">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According to the statistics of the proportion of emissions from different industries, it is found that the proportion of CO2 emissions from the electric power industry is the highest, and maintains a rising trend almost year by year. The second highest is from the manufacturing industry. The proportion of CO2 emissions from the construction and transportation industries is very low.</a:t>
            </a:r>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After comparing the Spearman correlation coefficients for all Instruction, the 10 variables most correlated with CO2 Damage were identified and the correlation coefficients were plotted. The green color represents positive correlation and the red color represents negative correlation.</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First we normalize the data by z-score and construct the data into the same standard format. After that we analyze the data exploratively. These six variables are based on the relevant variables provided by me in the previous step, and then manually screened. We can see that all six variables have a clear negative trend with CO2 Damage. However, for Amed forces personal percentage and Agricultural materials imports percentage, they do not show a significant linear trend.</a:t>
            </a:r>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icture Full Screen">
    <p:spTree>
      <p:nvGrpSpPr>
        <p:cNvPr id="1" name=""/>
        <p:cNvGrpSpPr/>
        <p:nvPr/>
      </p:nvGrpSpPr>
      <p:grpSpPr>
        <a:xfrm>
          <a:off x="0" y="0"/>
          <a:ext cx="0" cy="0"/>
          <a:chOff x="0" y="0"/>
          <a:chExt cx="0" cy="0"/>
        </a:xfrm>
      </p:grpSpPr>
      <p:sp>
        <p:nvSpPr>
          <p:cNvPr id="9" name="Picture Placeholder 7_Picture100_TextBox2020_TextBox04_TextBox15_cnxin88_39666774_小泥人_a38f018dd25"/>
          <p:cNvSpPr>
            <a:spLocks noGrp="1"/>
          </p:cNvSpPr>
          <p:nvPr>
            <p:ph type="pic" sz="quarter" idx="13"/>
          </p:nvPr>
        </p:nvSpPr>
        <p:spPr>
          <a:xfrm>
            <a:off x="0" y="0"/>
            <a:ext cx="9144000" cy="5143500"/>
          </a:xfrm>
          <a:prstGeom prst="rect">
            <a:avLst/>
          </a:prstGeom>
        </p:spPr>
        <p:txBody>
          <a:bodyPr>
            <a:normAutofit/>
          </a:bodyPr>
          <a:lstStyle>
            <a:lvl1pPr marL="0" indent="0">
              <a:buNone/>
              <a:defRPr sz="1200">
                <a:solidFill>
                  <a:schemeClr val="bg2"/>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汉仪雅酷黑 55W" panose="020B0504020202020204" charset="-122"/>
              <a:ea typeface="汉仪雅酷黑 55W" panose="020B0504020202020204" charset="-122"/>
              <a:cs typeface="汉仪雅酷黑 55W" panose="020B0504020202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790575"/>
            <a:ext cx="9144000" cy="1524000"/>
          </a:xfrm>
          <a:prstGeom prst="rect">
            <a:avLst/>
          </a:prstGeom>
          <a:solidFill>
            <a:schemeClr val="bg1"/>
          </a:solidFill>
          <a:ln>
            <a:noFill/>
          </a:ln>
        </p:spPr>
        <p:txBody>
          <a:bodyPr/>
          <a:lstStyle>
            <a:lvl1pPr marL="0" indent="0" algn="ctr">
              <a:buNone/>
              <a:defRPr sz="1600"/>
            </a:lvl1pPr>
          </a:lstStyle>
          <a:p>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c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rcRect l="23074" t="53758" r="15919" b="39855"/>
          <a:stretch>
            <a:fillRect/>
          </a:stretch>
        </p:blipFill>
        <p:spPr>
          <a:xfrm>
            <a:off x="0" y="0"/>
            <a:ext cx="9144000" cy="790575"/>
          </a:xfrm>
          <a:custGeom>
            <a:avLst/>
            <a:gdLst>
              <a:gd name="connsiteX0" fmla="*/ 0 w 9144000"/>
              <a:gd name="connsiteY0" fmla="*/ 0 h 638175"/>
              <a:gd name="connsiteX1" fmla="*/ 9144000 w 9144000"/>
              <a:gd name="connsiteY1" fmla="*/ 0 h 638175"/>
              <a:gd name="connsiteX2" fmla="*/ 9144000 w 9144000"/>
              <a:gd name="connsiteY2" fmla="*/ 638175 h 638175"/>
              <a:gd name="connsiteX3" fmla="*/ 0 w 9144000"/>
              <a:gd name="connsiteY3" fmla="*/ 638175 h 638175"/>
            </a:gdLst>
            <a:ahLst/>
            <a:cxnLst>
              <a:cxn ang="0">
                <a:pos x="connsiteX0" y="connsiteY0"/>
              </a:cxn>
              <a:cxn ang="0">
                <a:pos x="connsiteX1" y="connsiteY1"/>
              </a:cxn>
              <a:cxn ang="0">
                <a:pos x="connsiteX2" y="connsiteY2"/>
              </a:cxn>
              <a:cxn ang="0">
                <a:pos x="connsiteX3" y="connsiteY3"/>
              </a:cxn>
            </a:cxnLst>
            <a:rect l="l" t="t" r="r" b="b"/>
            <a:pathLst>
              <a:path w="9144000" h="638175">
                <a:moveTo>
                  <a:pt x="0" y="0"/>
                </a:moveTo>
                <a:lnTo>
                  <a:pt x="9144000" y="0"/>
                </a:lnTo>
                <a:lnTo>
                  <a:pt x="9144000" y="638175"/>
                </a:lnTo>
                <a:lnTo>
                  <a:pt x="0" y="638175"/>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19496" t="15357" r="19496" b="33169"/>
          <a:stretch>
            <a:fillRect/>
          </a:stretch>
        </p:blipFill>
        <p:spPr>
          <a:xfrm>
            <a:off x="2" y="0"/>
            <a:ext cx="9143999" cy="5143500"/>
          </a:xfrm>
          <a:custGeom>
            <a:avLst/>
            <a:gdLst>
              <a:gd name="connsiteX0" fmla="*/ 0 w 9143999"/>
              <a:gd name="connsiteY0" fmla="*/ 0 h 5143500"/>
              <a:gd name="connsiteX1" fmla="*/ 9143999 w 9143999"/>
              <a:gd name="connsiteY1" fmla="*/ 0 h 5143500"/>
              <a:gd name="connsiteX2" fmla="*/ 9143999 w 9143999"/>
              <a:gd name="connsiteY2" fmla="*/ 5143500 h 5143500"/>
              <a:gd name="connsiteX3" fmla="*/ 0 w 914399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3999" h="5143500">
                <a:moveTo>
                  <a:pt x="0" y="0"/>
                </a:moveTo>
                <a:lnTo>
                  <a:pt x="9143999" y="0"/>
                </a:lnTo>
                <a:lnTo>
                  <a:pt x="9143999" y="5143500"/>
                </a:lnTo>
                <a:lnTo>
                  <a:pt x="0" y="5143500"/>
                </a:lnTo>
                <a:close/>
              </a:path>
            </a:pathLst>
          </a:custGeom>
        </p:spPr>
      </p:pic>
      <p:sp>
        <p:nvSpPr>
          <p:cNvPr id="18" name="文本框 17"/>
          <p:cNvSpPr txBox="1"/>
          <p:nvPr/>
        </p:nvSpPr>
        <p:spPr>
          <a:xfrm>
            <a:off x="699397" y="1681862"/>
            <a:ext cx="7746477" cy="1322070"/>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zh-CN" altLang="en-US"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rPr>
              <a:t>Analysis of </a:t>
            </a:r>
            <a:r>
              <a:rPr lang="en-US" altLang="zh-CN"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rPr>
              <a:t>CO2</a:t>
            </a:r>
            <a:r>
              <a:rPr lang="zh-CN" altLang="en-US"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rPr>
              <a:t> emissions and affecting</a:t>
            </a:r>
            <a:r>
              <a:rPr lang="en-US" altLang="zh-CN"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rPr>
              <a:t> </a:t>
            </a:r>
            <a:r>
              <a:rPr lang="zh-CN" altLang="en-US"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rPr>
              <a:t>factors </a:t>
            </a:r>
            <a:endParaRPr lang="zh-CN" altLang="en-US" sz="4000" b="1" dirty="0" smtClean="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23" name="直接连接符 22"/>
          <p:cNvCxnSpPr/>
          <p:nvPr/>
        </p:nvCxnSpPr>
        <p:spPr>
          <a:xfrm>
            <a:off x="4340206" y="3129488"/>
            <a:ext cx="46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590885" y="3943197"/>
            <a:ext cx="1962232" cy="542290"/>
          </a:xfrm>
          <a:prstGeom prst="rect">
            <a:avLst/>
          </a:prstGeom>
        </p:spPr>
        <p:txBody>
          <a:bodyPr wrap="square">
            <a:spAutoFit/>
          </a:bodyPr>
          <a:lstStyle/>
          <a:p>
            <a:pPr algn="ctr" defTabSz="685800">
              <a:lnSpc>
                <a:spcPct val="150000"/>
              </a:lnSpc>
              <a:defRPr/>
            </a:pPr>
            <a:r>
              <a:rPr lang="en-US" sz="98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BMIS - 2542</a:t>
            </a:r>
            <a:endParaRPr lang="en-US" sz="98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ctr" defTabSz="685800">
              <a:lnSpc>
                <a:spcPct val="150000"/>
              </a:lnSpc>
              <a:defRPr/>
            </a:pPr>
            <a:r>
              <a:rPr lang="en-US" sz="98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Peng Yuan</a:t>
            </a:r>
            <a:endParaRPr lang="en-US" sz="98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Exploratory data analysis</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10.11"/>
          <p:cNvPicPr>
            <a:picLocks noChangeAspect="1"/>
          </p:cNvPicPr>
          <p:nvPr/>
        </p:nvPicPr>
        <p:blipFill>
          <a:blip r:embed="rId1"/>
          <a:stretch>
            <a:fillRect/>
          </a:stretch>
        </p:blipFill>
        <p:spPr>
          <a:xfrm>
            <a:off x="3810000" y="895350"/>
            <a:ext cx="4872990" cy="4005580"/>
          </a:xfrm>
          <a:prstGeom prst="rect">
            <a:avLst/>
          </a:prstGeom>
        </p:spPr>
      </p:pic>
      <p:sp>
        <p:nvSpPr>
          <p:cNvPr id="3" name="文本框 2"/>
          <p:cNvSpPr txBox="1"/>
          <p:nvPr/>
        </p:nvSpPr>
        <p:spPr>
          <a:xfrm>
            <a:off x="381000" y="1428750"/>
            <a:ext cx="3050540" cy="2306955"/>
          </a:xfrm>
          <a:prstGeom prst="rect">
            <a:avLst/>
          </a:prstGeom>
          <a:noFill/>
        </p:spPr>
        <p:txBody>
          <a:bodyPr wrap="square" rtlCol="0">
            <a:spAutoFit/>
          </a:bodyPr>
          <a:p>
            <a:r>
              <a:t>Based on the heat map of the correlation we can see that the negative correlation between Combustrible renewables and waste and CO2 Damage is the most obvious.</a:t>
            </a:r>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Linear model</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22.17"/>
          <p:cNvPicPr>
            <a:picLocks noChangeAspect="1"/>
          </p:cNvPicPr>
          <p:nvPr/>
        </p:nvPicPr>
        <p:blipFill>
          <a:blip r:embed="rId1"/>
          <a:stretch>
            <a:fillRect/>
          </a:stretch>
        </p:blipFill>
        <p:spPr>
          <a:xfrm>
            <a:off x="762000" y="1123950"/>
            <a:ext cx="3723640" cy="3646170"/>
          </a:xfrm>
          <a:prstGeom prst="rect">
            <a:avLst/>
          </a:prstGeom>
        </p:spPr>
      </p:pic>
      <p:pic>
        <p:nvPicPr>
          <p:cNvPr id="3" name="图片 2" descr="截屏2023-12-11 上午12.22.56"/>
          <p:cNvPicPr>
            <a:picLocks noChangeAspect="1"/>
          </p:cNvPicPr>
          <p:nvPr/>
        </p:nvPicPr>
        <p:blipFill>
          <a:blip r:embed="rId2"/>
          <a:stretch>
            <a:fillRect/>
          </a:stretch>
        </p:blipFill>
        <p:spPr>
          <a:xfrm>
            <a:off x="5296535" y="971550"/>
            <a:ext cx="3178175" cy="2026920"/>
          </a:xfrm>
          <a:prstGeom prst="rect">
            <a:avLst/>
          </a:prstGeom>
        </p:spPr>
      </p:pic>
      <p:pic>
        <p:nvPicPr>
          <p:cNvPr id="4" name="图片 3" descr="截屏2023-12-11 上午12.23.04"/>
          <p:cNvPicPr>
            <a:picLocks noChangeAspect="1"/>
          </p:cNvPicPr>
          <p:nvPr/>
        </p:nvPicPr>
        <p:blipFill>
          <a:blip r:embed="rId3"/>
          <a:stretch>
            <a:fillRect/>
          </a:stretch>
        </p:blipFill>
        <p:spPr>
          <a:xfrm>
            <a:off x="5410200" y="2998470"/>
            <a:ext cx="2994025" cy="188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KNN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Model</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29.37"/>
          <p:cNvPicPr>
            <a:picLocks noChangeAspect="1"/>
          </p:cNvPicPr>
          <p:nvPr/>
        </p:nvPicPr>
        <p:blipFill>
          <a:blip r:embed="rId1"/>
          <a:stretch>
            <a:fillRect/>
          </a:stretch>
        </p:blipFill>
        <p:spPr>
          <a:xfrm>
            <a:off x="5029200" y="1123950"/>
            <a:ext cx="3638550" cy="3628390"/>
          </a:xfrm>
          <a:prstGeom prst="rect">
            <a:avLst/>
          </a:prstGeom>
        </p:spPr>
      </p:pic>
      <p:sp>
        <p:nvSpPr>
          <p:cNvPr id="3" name="文本框 2"/>
          <p:cNvSpPr txBox="1"/>
          <p:nvPr/>
        </p:nvSpPr>
        <p:spPr>
          <a:xfrm>
            <a:off x="609600" y="1504950"/>
            <a:ext cx="3854450" cy="2799715"/>
          </a:xfrm>
          <a:prstGeom prst="rect">
            <a:avLst/>
          </a:prstGeom>
          <a:noFill/>
        </p:spPr>
        <p:txBody>
          <a:bodyPr wrap="square" rtlCol="0">
            <a:spAutoFit/>
          </a:bodyPr>
          <a:p>
            <a:pPr algn="l"/>
            <a:r>
              <a:rPr lang="zh-CN" altLang="en-US" sz="1600"/>
              <a:t>During my experiment, I got the optimal number of neighbors after the first training. </a:t>
            </a:r>
            <a:endParaRPr lang="zh-CN" altLang="en-US" sz="1600"/>
          </a:p>
          <a:p>
            <a:pPr algn="l"/>
            <a:endParaRPr lang="zh-CN" altLang="en-US" sz="1600"/>
          </a:p>
          <a:p>
            <a:pPr algn="l"/>
            <a:r>
              <a:rPr lang="zh-CN" altLang="en-US" sz="1600"/>
              <a:t>Then the model was re-tamed according to the optimal number of neighbors and the final prediction result was obtained. </a:t>
            </a:r>
            <a:endParaRPr lang="zh-CN" altLang="en-US" sz="1600"/>
          </a:p>
          <a:p>
            <a:pPr algn="l"/>
            <a:endParaRPr lang="zh-CN" altLang="en-US" sz="1600"/>
          </a:p>
          <a:p>
            <a:pPr algn="l"/>
            <a:r>
              <a:rPr lang="zh-CN" altLang="en-US" sz="1600"/>
              <a:t>We can find that the overall prediction results are more accurate.</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Random Forest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Model</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28.50"/>
          <p:cNvPicPr>
            <a:picLocks noChangeAspect="1"/>
          </p:cNvPicPr>
          <p:nvPr/>
        </p:nvPicPr>
        <p:blipFill>
          <a:blip r:embed="rId1"/>
          <a:stretch>
            <a:fillRect/>
          </a:stretch>
        </p:blipFill>
        <p:spPr>
          <a:xfrm>
            <a:off x="304800" y="1047750"/>
            <a:ext cx="5122545" cy="3618865"/>
          </a:xfrm>
          <a:prstGeom prst="rect">
            <a:avLst/>
          </a:prstGeom>
        </p:spPr>
      </p:pic>
      <p:sp>
        <p:nvSpPr>
          <p:cNvPr id="4" name="文本框 3"/>
          <p:cNvSpPr txBox="1"/>
          <p:nvPr/>
        </p:nvSpPr>
        <p:spPr>
          <a:xfrm>
            <a:off x="5486400" y="1457325"/>
            <a:ext cx="3397250" cy="2799715"/>
          </a:xfrm>
          <a:prstGeom prst="rect">
            <a:avLst/>
          </a:prstGeom>
          <a:noFill/>
        </p:spPr>
        <p:txBody>
          <a:bodyPr wrap="square" rtlCol="0">
            <a:spAutoFit/>
          </a:bodyPr>
          <a:p>
            <a:r>
              <a:rPr sz="1600"/>
              <a:t>According to the predictions of Random Forest</a:t>
            </a:r>
            <a:r>
              <a:rPr lang="en-US" sz="1600"/>
              <a:t>. </a:t>
            </a:r>
            <a:endParaRPr lang="en-US" sz="1600"/>
          </a:p>
          <a:p>
            <a:endParaRPr lang="en-US" sz="1600"/>
          </a:p>
          <a:p>
            <a:r>
              <a:rPr sz="1600"/>
              <a:t>Agriculture,value added percentage, and Combustible renewables and waste have the greatest influence on the model's predictions. This is not entirely consistent with the results of the correlation heat map that we directly plotted at the beginning. </a:t>
            </a:r>
            <a:endParaRPr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XGBOOST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Model</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30.20"/>
          <p:cNvPicPr>
            <a:picLocks noChangeAspect="1"/>
          </p:cNvPicPr>
          <p:nvPr/>
        </p:nvPicPr>
        <p:blipFill>
          <a:blip r:embed="rId1"/>
          <a:stretch>
            <a:fillRect/>
          </a:stretch>
        </p:blipFill>
        <p:spPr>
          <a:xfrm>
            <a:off x="0" y="1581150"/>
            <a:ext cx="5634355" cy="2494915"/>
          </a:xfrm>
          <a:prstGeom prst="rect">
            <a:avLst/>
          </a:prstGeom>
        </p:spPr>
      </p:pic>
      <p:sp>
        <p:nvSpPr>
          <p:cNvPr id="3" name="文本框 2"/>
          <p:cNvSpPr txBox="1"/>
          <p:nvPr/>
        </p:nvSpPr>
        <p:spPr>
          <a:xfrm>
            <a:off x="5715000" y="1352550"/>
            <a:ext cx="3048000" cy="3046095"/>
          </a:xfrm>
          <a:prstGeom prst="rect">
            <a:avLst/>
          </a:prstGeom>
          <a:noFill/>
        </p:spPr>
        <p:txBody>
          <a:bodyPr wrap="square" rtlCol="0">
            <a:spAutoFit/>
          </a:bodyPr>
          <a:p>
            <a:pPr algn="l"/>
            <a:r>
              <a:rPr lang="zh-CN" altLang="en-US" sz="1600"/>
              <a:t>In </a:t>
            </a:r>
            <a:r>
              <a:rPr lang="en-US" altLang="zh-CN" sz="1600"/>
              <a:t>the </a:t>
            </a:r>
            <a:r>
              <a:rPr lang="zh-CN" altLang="en-US" sz="1600"/>
              <a:t>experiments, I tested the effects of different n_estimators, learning_rate, and max_depth. The Best parameters were determined based on the test results.</a:t>
            </a:r>
            <a:endParaRPr lang="zh-CN" altLang="en-US" sz="1600"/>
          </a:p>
          <a:p>
            <a:pPr algn="l"/>
            <a:endParaRPr lang="zh-CN" altLang="en-US" sz="1600"/>
          </a:p>
          <a:p>
            <a:pPr algn="l"/>
            <a:r>
              <a:rPr lang="zh-CN" altLang="en-US" sz="1600"/>
              <a:t>In the optimized model, Agriculture, value added percetage variables </a:t>
            </a:r>
            <a:r>
              <a:rPr lang="en-US" altLang="zh-CN" sz="1600"/>
              <a:t>is </a:t>
            </a:r>
            <a:r>
              <a:rPr lang="zh-CN" altLang="en-US" sz="1600"/>
              <a:t>much more important than other variables for model prediction.</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a:t>
            </a: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odel comparison</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31.59"/>
          <p:cNvPicPr>
            <a:picLocks noChangeAspect="1"/>
          </p:cNvPicPr>
          <p:nvPr/>
        </p:nvPicPr>
        <p:blipFill>
          <a:blip r:embed="rId1"/>
          <a:stretch>
            <a:fillRect/>
          </a:stretch>
        </p:blipFill>
        <p:spPr>
          <a:xfrm>
            <a:off x="4648200" y="1060450"/>
            <a:ext cx="4314825" cy="2273300"/>
          </a:xfrm>
          <a:prstGeom prst="rect">
            <a:avLst/>
          </a:prstGeom>
        </p:spPr>
      </p:pic>
      <p:pic>
        <p:nvPicPr>
          <p:cNvPr id="3" name="图片 2" descr="截屏2023-12-11 上午12.32.06"/>
          <p:cNvPicPr>
            <a:picLocks noChangeAspect="1"/>
          </p:cNvPicPr>
          <p:nvPr/>
        </p:nvPicPr>
        <p:blipFill>
          <a:blip r:embed="rId2"/>
          <a:stretch>
            <a:fillRect/>
          </a:stretch>
        </p:blipFill>
        <p:spPr>
          <a:xfrm>
            <a:off x="152400" y="1047750"/>
            <a:ext cx="4180205" cy="2286000"/>
          </a:xfrm>
          <a:prstGeom prst="rect">
            <a:avLst/>
          </a:prstGeom>
        </p:spPr>
      </p:pic>
      <p:sp>
        <p:nvSpPr>
          <p:cNvPr id="4" name="文本框 3"/>
          <p:cNvSpPr txBox="1"/>
          <p:nvPr/>
        </p:nvSpPr>
        <p:spPr>
          <a:xfrm>
            <a:off x="307975" y="3505835"/>
            <a:ext cx="8585835" cy="1168400"/>
          </a:xfrm>
          <a:prstGeom prst="rect">
            <a:avLst/>
          </a:prstGeom>
          <a:noFill/>
        </p:spPr>
        <p:txBody>
          <a:bodyPr wrap="square" rtlCol="0">
            <a:spAutoFit/>
          </a:bodyPr>
          <a:p>
            <a:r>
              <a:rPr sz="1400"/>
              <a:t>A side-by-side comparison of the R squared as well as MSE values of the four models reveals that the optimized KNN model has the best overall performance. It is followed by the linear regression model. Surprisingly, the XGBoost model performed the worst. This may be related to the parameter configuration of my model, and if the model needs to be further optimized, it needs to be re-</a:t>
            </a:r>
            <a:r>
              <a:rPr lang="en-US" sz="1400"/>
              <a:t>test</a:t>
            </a:r>
            <a:r>
              <a:rPr sz="1400"/>
              <a:t> with different parameters for tuning.</a:t>
            </a:r>
            <a:endParaRPr sz="14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19496" t="15357" r="19496" b="33169"/>
          <a:stretch>
            <a:fillRect/>
          </a:stretch>
        </p:blipFill>
        <p:spPr>
          <a:xfrm>
            <a:off x="2" y="0"/>
            <a:ext cx="9143999" cy="5143500"/>
          </a:xfrm>
          <a:custGeom>
            <a:avLst/>
            <a:gdLst>
              <a:gd name="connsiteX0" fmla="*/ 0 w 9143999"/>
              <a:gd name="connsiteY0" fmla="*/ 0 h 5143500"/>
              <a:gd name="connsiteX1" fmla="*/ 9143999 w 9143999"/>
              <a:gd name="connsiteY1" fmla="*/ 0 h 5143500"/>
              <a:gd name="connsiteX2" fmla="*/ 9143999 w 9143999"/>
              <a:gd name="connsiteY2" fmla="*/ 5143500 h 5143500"/>
              <a:gd name="connsiteX3" fmla="*/ 0 w 914399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9143999" h="5143500">
                <a:moveTo>
                  <a:pt x="0" y="0"/>
                </a:moveTo>
                <a:lnTo>
                  <a:pt x="9143999" y="0"/>
                </a:lnTo>
                <a:lnTo>
                  <a:pt x="9143999" y="5143500"/>
                </a:lnTo>
                <a:lnTo>
                  <a:pt x="0" y="5143500"/>
                </a:lnTo>
                <a:close/>
              </a:path>
            </a:pathLst>
          </a:custGeom>
        </p:spPr>
      </p:pic>
      <p:sp>
        <p:nvSpPr>
          <p:cNvPr id="18" name="文本框 17"/>
          <p:cNvSpPr txBox="1"/>
          <p:nvPr/>
        </p:nvSpPr>
        <p:spPr>
          <a:xfrm>
            <a:off x="698762" y="1657350"/>
            <a:ext cx="7746477" cy="1445260"/>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en-US" altLang="zh-CN" sz="8800" b="1"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Thanks</a:t>
            </a:r>
            <a:endParaRPr lang="en-US" altLang="zh-CN" sz="8800" b="1"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25" name="直接连接符 24"/>
          <p:cNvCxnSpPr/>
          <p:nvPr/>
        </p:nvCxnSpPr>
        <p:spPr>
          <a:xfrm rot="16200000">
            <a:off x="4572000" y="1029984"/>
            <a:ext cx="0" cy="6285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7880" y="133350"/>
            <a:ext cx="496887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Global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CO2</a:t>
            </a: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damage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background</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 name="文本框 2"/>
          <p:cNvSpPr txBox="1"/>
          <p:nvPr/>
        </p:nvSpPr>
        <p:spPr>
          <a:xfrm>
            <a:off x="5638800" y="1809750"/>
            <a:ext cx="3106420" cy="2061210"/>
          </a:xfrm>
          <a:prstGeom prst="rect">
            <a:avLst/>
          </a:prstGeom>
          <a:noFill/>
        </p:spPr>
        <p:txBody>
          <a:bodyPr wrap="square" rtlCol="0">
            <a:spAutoFit/>
          </a:bodyPr>
          <a:p>
            <a:r>
              <a:rPr lang="zh-CN" altLang="en-US" sz="1600"/>
              <a:t>The blue color from light to dark represents the data from low to high</a:t>
            </a:r>
            <a:r>
              <a:rPr lang="en-US" altLang="zh-CN" sz="1600"/>
              <a:t>. </a:t>
            </a:r>
            <a:r>
              <a:rPr lang="zh-CN" altLang="en-US" sz="1600"/>
              <a:t>A visualization of CO2 </a:t>
            </a:r>
            <a:r>
              <a:rPr lang="en-US" altLang="zh-CN" sz="1600"/>
              <a:t>Damage </a:t>
            </a:r>
            <a:r>
              <a:rPr lang="zh-CN" altLang="en-US" sz="1600"/>
              <a:t>data for all countries reveals that China, Russia</a:t>
            </a:r>
            <a:r>
              <a:rPr lang="en-US" altLang="zh-CN" sz="1600"/>
              <a:t>n Federation</a:t>
            </a:r>
            <a:r>
              <a:rPr lang="zh-CN" altLang="en-US" sz="1600"/>
              <a:t>, and the United States have particularly significant emissions</a:t>
            </a:r>
            <a:endParaRPr lang="zh-CN" altLang="en-US" sz="1600"/>
          </a:p>
        </p:txBody>
      </p:sp>
      <p:pic>
        <p:nvPicPr>
          <p:cNvPr id="9" name="图片 8" descr="截屏2023-10-16 下午6.30.56"/>
          <p:cNvPicPr>
            <a:picLocks noChangeAspect="1"/>
          </p:cNvPicPr>
          <p:nvPr/>
        </p:nvPicPr>
        <p:blipFill>
          <a:blip r:embed="rId1"/>
          <a:stretch>
            <a:fillRect/>
          </a:stretch>
        </p:blipFill>
        <p:spPr>
          <a:xfrm>
            <a:off x="228600" y="1123950"/>
            <a:ext cx="5130800" cy="3436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676400" y="209550"/>
            <a:ext cx="602170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CO2 Damage Overall Trend</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6" name="图片 5" descr="截屏2023-10-16 下午9.05.39"/>
          <p:cNvPicPr>
            <a:picLocks noChangeAspect="1"/>
          </p:cNvPicPr>
          <p:nvPr/>
        </p:nvPicPr>
        <p:blipFill>
          <a:blip r:embed="rId1"/>
          <a:stretch>
            <a:fillRect/>
          </a:stretch>
        </p:blipFill>
        <p:spPr>
          <a:xfrm>
            <a:off x="1524000" y="819150"/>
            <a:ext cx="6025515" cy="2976245"/>
          </a:xfrm>
          <a:prstGeom prst="rect">
            <a:avLst/>
          </a:prstGeom>
        </p:spPr>
      </p:pic>
      <p:sp>
        <p:nvSpPr>
          <p:cNvPr id="7" name="文本框 6"/>
          <p:cNvSpPr txBox="1"/>
          <p:nvPr/>
        </p:nvSpPr>
        <p:spPr>
          <a:xfrm>
            <a:off x="948055" y="3867150"/>
            <a:ext cx="7478395" cy="829945"/>
          </a:xfrm>
          <a:prstGeom prst="rect">
            <a:avLst/>
          </a:prstGeom>
          <a:noFill/>
        </p:spPr>
        <p:txBody>
          <a:bodyPr wrap="square" rtlCol="0">
            <a:spAutoFit/>
          </a:bodyPr>
          <a:p>
            <a:r>
              <a:rPr sz="1600"/>
              <a:t>There is an overall upward trend in the CO2 Damage data for the three countries. The growth rate of the data has increased since 2000. A certain downward trend is found in the 2009 data.</a:t>
            </a:r>
            <a:endParaRPr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667000" y="209550"/>
            <a:ext cx="383857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Statistics by country</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0-16 下午9.15.04"/>
          <p:cNvPicPr>
            <a:picLocks noChangeAspect="1"/>
          </p:cNvPicPr>
          <p:nvPr/>
        </p:nvPicPr>
        <p:blipFill>
          <a:blip r:embed="rId1"/>
          <a:stretch>
            <a:fillRect/>
          </a:stretch>
        </p:blipFill>
        <p:spPr>
          <a:xfrm>
            <a:off x="4724400" y="1276350"/>
            <a:ext cx="4262755" cy="3094355"/>
          </a:xfrm>
          <a:prstGeom prst="rect">
            <a:avLst/>
          </a:prstGeom>
        </p:spPr>
      </p:pic>
      <p:pic>
        <p:nvPicPr>
          <p:cNvPr id="3" name="图片 2" descr="截屏2023-10-16 下午9.15.13"/>
          <p:cNvPicPr>
            <a:picLocks noChangeAspect="1"/>
          </p:cNvPicPr>
          <p:nvPr/>
        </p:nvPicPr>
        <p:blipFill>
          <a:blip r:embed="rId2"/>
          <a:stretch>
            <a:fillRect/>
          </a:stretch>
        </p:blipFill>
        <p:spPr>
          <a:xfrm>
            <a:off x="152400" y="1200150"/>
            <a:ext cx="4379595" cy="3141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2507615" y="209550"/>
            <a:ext cx="4128770"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Emission by Fuel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Category </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0-16 下午9.20.46"/>
          <p:cNvPicPr>
            <a:picLocks noChangeAspect="1"/>
          </p:cNvPicPr>
          <p:nvPr/>
        </p:nvPicPr>
        <p:blipFill>
          <a:blip r:embed="rId1"/>
          <a:stretch>
            <a:fillRect/>
          </a:stretch>
        </p:blipFill>
        <p:spPr>
          <a:xfrm>
            <a:off x="3352800" y="1047750"/>
            <a:ext cx="5643245" cy="3654425"/>
          </a:xfrm>
          <a:prstGeom prst="rect">
            <a:avLst/>
          </a:prstGeom>
        </p:spPr>
      </p:pic>
      <p:sp>
        <p:nvSpPr>
          <p:cNvPr id="3" name="文本框 2"/>
          <p:cNvSpPr txBox="1"/>
          <p:nvPr/>
        </p:nvSpPr>
        <p:spPr>
          <a:xfrm>
            <a:off x="228600" y="1228725"/>
            <a:ext cx="3092450" cy="3291840"/>
          </a:xfrm>
          <a:prstGeom prst="rect">
            <a:avLst/>
          </a:prstGeom>
          <a:noFill/>
        </p:spPr>
        <p:txBody>
          <a:bodyPr wrap="square" rtlCol="0">
            <a:spAutoFit/>
          </a:bodyPr>
          <a:p>
            <a:r>
              <a:rPr lang="en-US" altLang="zh-CN" sz="1600"/>
              <a:t>T</a:t>
            </a:r>
            <a:r>
              <a:rPr lang="zh-CN" altLang="en-US" sz="1600"/>
              <a:t>he proportion of China's CO2 emissions originating from solid fuels is much higher than that from liquids and gases. The proportion of emissions from solid fuels tends to decrease and then increase. The proportion of emissions from liquid fuels increases and then decreases. The proportion of gaseous emissions remains almost constant.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2287905" y="209550"/>
            <a:ext cx="456882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Emission by Industry </a:t>
            </a:r>
            <a:r>
              <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Category</a:t>
            </a:r>
            <a:endParaRPr lang="en-US" altLang="zh-CN"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0-16 下午9.27.30"/>
          <p:cNvPicPr>
            <a:picLocks noChangeAspect="1"/>
          </p:cNvPicPr>
          <p:nvPr/>
        </p:nvPicPr>
        <p:blipFill>
          <a:blip r:embed="rId1"/>
          <a:stretch>
            <a:fillRect/>
          </a:stretch>
        </p:blipFill>
        <p:spPr>
          <a:xfrm>
            <a:off x="1532890" y="895350"/>
            <a:ext cx="6078855" cy="417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Variable correlation calculation</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5" name="图片 4" descr="截屏2023-10-16 下午10.39.43"/>
          <p:cNvPicPr>
            <a:picLocks noChangeAspect="1"/>
          </p:cNvPicPr>
          <p:nvPr/>
        </p:nvPicPr>
        <p:blipFill>
          <a:blip r:embed="rId1"/>
          <a:stretch>
            <a:fillRect/>
          </a:stretch>
        </p:blipFill>
        <p:spPr>
          <a:xfrm>
            <a:off x="1817370" y="971550"/>
            <a:ext cx="5509895" cy="373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Exploratory data analysis</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0 下午11.40.00"/>
          <p:cNvPicPr>
            <a:picLocks noChangeAspect="1"/>
          </p:cNvPicPr>
          <p:nvPr/>
        </p:nvPicPr>
        <p:blipFill>
          <a:blip r:embed="rId1"/>
          <a:stretch>
            <a:fillRect/>
          </a:stretch>
        </p:blipFill>
        <p:spPr>
          <a:xfrm>
            <a:off x="762000" y="1047750"/>
            <a:ext cx="1938655" cy="1821815"/>
          </a:xfrm>
          <a:prstGeom prst="rect">
            <a:avLst/>
          </a:prstGeom>
        </p:spPr>
      </p:pic>
      <p:pic>
        <p:nvPicPr>
          <p:cNvPr id="3" name="图片 2" descr="截屏2023-12-10 下午11.48.00"/>
          <p:cNvPicPr>
            <a:picLocks noChangeAspect="1"/>
          </p:cNvPicPr>
          <p:nvPr/>
        </p:nvPicPr>
        <p:blipFill>
          <a:blip r:embed="rId2"/>
          <a:stretch>
            <a:fillRect/>
          </a:stretch>
        </p:blipFill>
        <p:spPr>
          <a:xfrm>
            <a:off x="6324600" y="3181350"/>
            <a:ext cx="1882140" cy="1803400"/>
          </a:xfrm>
          <a:prstGeom prst="rect">
            <a:avLst/>
          </a:prstGeom>
        </p:spPr>
      </p:pic>
      <p:pic>
        <p:nvPicPr>
          <p:cNvPr id="4" name="图片 3" descr="截屏2023-12-10 下午11.48.07"/>
          <p:cNvPicPr>
            <a:picLocks noChangeAspect="1"/>
          </p:cNvPicPr>
          <p:nvPr/>
        </p:nvPicPr>
        <p:blipFill>
          <a:blip r:embed="rId3"/>
          <a:stretch>
            <a:fillRect/>
          </a:stretch>
        </p:blipFill>
        <p:spPr>
          <a:xfrm>
            <a:off x="3581400" y="3105150"/>
            <a:ext cx="1917700" cy="1803400"/>
          </a:xfrm>
          <a:prstGeom prst="rect">
            <a:avLst/>
          </a:prstGeom>
        </p:spPr>
      </p:pic>
      <p:pic>
        <p:nvPicPr>
          <p:cNvPr id="6" name="图片 5" descr="截屏2023-12-10 下午11.48.15"/>
          <p:cNvPicPr>
            <a:picLocks noChangeAspect="1"/>
          </p:cNvPicPr>
          <p:nvPr/>
        </p:nvPicPr>
        <p:blipFill>
          <a:blip r:embed="rId4"/>
          <a:stretch>
            <a:fillRect/>
          </a:stretch>
        </p:blipFill>
        <p:spPr>
          <a:xfrm>
            <a:off x="817880" y="3105150"/>
            <a:ext cx="1826895" cy="1803400"/>
          </a:xfrm>
          <a:prstGeom prst="rect">
            <a:avLst/>
          </a:prstGeom>
        </p:spPr>
      </p:pic>
      <p:pic>
        <p:nvPicPr>
          <p:cNvPr id="7" name="图片 6" descr="截屏2023-12-10 下午11.48.21"/>
          <p:cNvPicPr>
            <a:picLocks noChangeAspect="1"/>
          </p:cNvPicPr>
          <p:nvPr/>
        </p:nvPicPr>
        <p:blipFill>
          <a:blip r:embed="rId5"/>
          <a:stretch>
            <a:fillRect/>
          </a:stretch>
        </p:blipFill>
        <p:spPr>
          <a:xfrm>
            <a:off x="6324600" y="1123950"/>
            <a:ext cx="1838325" cy="1803400"/>
          </a:xfrm>
          <a:prstGeom prst="rect">
            <a:avLst/>
          </a:prstGeom>
        </p:spPr>
      </p:pic>
      <p:pic>
        <p:nvPicPr>
          <p:cNvPr id="8" name="图片 7" descr="截屏2023-12-10 下午11.48.28"/>
          <p:cNvPicPr>
            <a:picLocks noChangeAspect="1"/>
          </p:cNvPicPr>
          <p:nvPr/>
        </p:nvPicPr>
        <p:blipFill>
          <a:blip r:embed="rId6"/>
          <a:stretch>
            <a:fillRect/>
          </a:stretch>
        </p:blipFill>
        <p:spPr>
          <a:xfrm>
            <a:off x="3533140" y="1123950"/>
            <a:ext cx="1841500" cy="180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57400" y="209550"/>
            <a:ext cx="4947285"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Exploratory data analysis</a:t>
            </a:r>
            <a:endParaRPr lang="zh-CN" altLang="en-US" sz="24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 name="图片 1" descr="截屏2023-12-11 上午12.00.41"/>
          <p:cNvPicPr>
            <a:picLocks noChangeAspect="1"/>
          </p:cNvPicPr>
          <p:nvPr/>
        </p:nvPicPr>
        <p:blipFill>
          <a:blip r:embed="rId1"/>
          <a:stretch>
            <a:fillRect/>
          </a:stretch>
        </p:blipFill>
        <p:spPr>
          <a:xfrm>
            <a:off x="304800" y="1123950"/>
            <a:ext cx="5489575" cy="3464560"/>
          </a:xfrm>
          <a:prstGeom prst="rect">
            <a:avLst/>
          </a:prstGeom>
        </p:spPr>
      </p:pic>
      <p:sp>
        <p:nvSpPr>
          <p:cNvPr id="7" name="文本框 6"/>
          <p:cNvSpPr txBox="1"/>
          <p:nvPr/>
        </p:nvSpPr>
        <p:spPr>
          <a:xfrm>
            <a:off x="5943600" y="1456690"/>
            <a:ext cx="2875915" cy="2799715"/>
          </a:xfrm>
          <a:prstGeom prst="rect">
            <a:avLst/>
          </a:prstGeom>
          <a:noFill/>
        </p:spPr>
        <p:txBody>
          <a:bodyPr wrap="square" rtlCol="0">
            <a:spAutoFit/>
          </a:bodyPr>
          <a:p>
            <a:pPr algn="l"/>
            <a:r>
              <a:rPr lang="zh-CN" altLang="en-US" sz="1600">
                <a:sym typeface="+mn-ea"/>
              </a:rPr>
              <a:t>The "CO2 Damage" column has a mean of 24.17, a standard deviation of 0.65, a minimum value of 23.22 and a maximum value of 25.30.</a:t>
            </a:r>
            <a:endParaRPr lang="zh-CN" altLang="en-US" sz="1600">
              <a:sym typeface="+mn-ea"/>
            </a:endParaRPr>
          </a:p>
          <a:p>
            <a:pPr algn="l"/>
            <a:endParaRPr lang="zh-CN" altLang="en-US" sz="1600">
              <a:sym typeface="+mn-ea"/>
            </a:endParaRPr>
          </a:p>
          <a:p>
            <a:pPr algn="l"/>
            <a:r>
              <a:rPr lang="zh-CN" altLang="en-US" sz="1600">
                <a:sym typeface="+mn-ea"/>
              </a:rPr>
              <a:t>The distribution of "CO2 Damage" is characterized by a certain degree of normal distribution.</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6_Colored Theme">
      <a:dk1>
        <a:srgbClr val="262626"/>
      </a:dk1>
      <a:lt1>
        <a:srgbClr val="FFFFFF"/>
      </a:lt1>
      <a:dk2>
        <a:srgbClr val="262626"/>
      </a:dk2>
      <a:lt2>
        <a:srgbClr val="FFFFFF"/>
      </a:lt2>
      <a:accent1>
        <a:srgbClr val="377790"/>
      </a:accent1>
      <a:accent2>
        <a:srgbClr val="189A80"/>
      </a:accent2>
      <a:accent3>
        <a:srgbClr val="F09C2A"/>
      </a:accent3>
      <a:accent4>
        <a:srgbClr val="D24132"/>
      </a:accent4>
      <a:accent5>
        <a:srgbClr val="564266"/>
      </a:accent5>
      <a:accent6>
        <a:srgbClr val="686868"/>
      </a:accent6>
      <a:hlink>
        <a:srgbClr val="FFFFFF"/>
      </a:hlink>
      <a:folHlink>
        <a:srgbClr val="595959"/>
      </a:folHlink>
    </a:clrScheme>
    <a:fontScheme name="r0vzrldx">
      <a:majorFont>
        <a:latin typeface="汉仪润圆-65简"/>
        <a:ea typeface="汉仪润圆-65简"/>
        <a:cs typeface=""/>
      </a:majorFont>
      <a:minorFont>
        <a:latin typeface="汉仪润圆-65简"/>
        <a:ea typeface="汉仪润圆-65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2798</Words>
  <Application>WPS 文字</Application>
  <PresentationFormat>全屏显示(16:9)</PresentationFormat>
  <Paragraphs>63</Paragraphs>
  <Slides>16</Slides>
  <Notes>15</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汉仪雅酷黑 55W</vt:lpstr>
      <vt:lpstr>微软雅黑</vt:lpstr>
      <vt:lpstr>方正清刻本悦宋简体</vt:lpstr>
      <vt:lpstr>汉仪润圆-65简</vt:lpstr>
      <vt:lpstr>苹方-简</vt:lpstr>
      <vt:lpstr>汉仪中黑KW</vt:lpstr>
      <vt:lpstr>Calibri</vt:lpstr>
      <vt:lpstr>Arial Unicode MS</vt:lpstr>
      <vt:lpstr>汉仪润圆-65简</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Peng</cp:lastModifiedBy>
  <cp:revision>234</cp:revision>
  <dcterms:created xsi:type="dcterms:W3CDTF">2023-12-11T18:54:52Z</dcterms:created>
  <dcterms:modified xsi:type="dcterms:W3CDTF">2023-12-11T18:54:52Z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2052-5.2.0.7734</vt:lpwstr>
  </property>
  <property fmtid="{D5CDD505-2E9C-101B-9397-08002B2CF9AE}" pid="3" name="KSOTemplateUUID">
    <vt:lpwstr>v1.0_mb_cZwryOtqEWBZu+NJxAZqog==</vt:lpwstr>
  </property>
  <property fmtid="{D5CDD505-2E9C-101B-9397-08002B2CF9AE}" pid="4" name="ICV">
    <vt:lpwstr>8B77B7D54B9E7F62E9AD766570806AD1_43</vt:lpwstr>
  </property>
</Properties>
</file>